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64" r:id="rId11"/>
    <p:sldId id="265" r:id="rId12"/>
    <p:sldId id="266" r:id="rId13"/>
    <p:sldId id="282" r:id="rId14"/>
    <p:sldId id="267" r:id="rId15"/>
    <p:sldId id="268" r:id="rId16"/>
    <p:sldId id="269" r:id="rId17"/>
    <p:sldId id="283" r:id="rId18"/>
    <p:sldId id="270" r:id="rId19"/>
    <p:sldId id="271" r:id="rId20"/>
    <p:sldId id="284" r:id="rId21"/>
    <p:sldId id="272" r:id="rId22"/>
    <p:sldId id="273" r:id="rId23"/>
    <p:sldId id="285" r:id="rId24"/>
    <p:sldId id="274" r:id="rId25"/>
    <p:sldId id="275" r:id="rId26"/>
    <p:sldId id="286" r:id="rId27"/>
    <p:sldId id="276" r:id="rId28"/>
    <p:sldId id="277" r:id="rId29"/>
    <p:sldId id="278" r:id="rId30"/>
    <p:sldId id="279" r:id="rId31"/>
    <p:sldId id="280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43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1fed9e4db?vaa=1&amp;vcp=1&amp;vop=1&amp;pid=95f0e0a64&amp;color=36,64,97&amp;vtp=1&amp;bt=1&amp;bbb=1&amp;hb=1"/>
              <p:cNvSpPr/>
              <p:nvPr/>
            </p:nvSpPr>
            <p:spPr>
              <a:xfrm>
                <a:off x="539496" y="2306020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[江苏扬州大学附属中学2025高二月考]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,1,−2)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法向量为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1fed9e4db?vaa=1&amp;vcp=1&amp;vop=1&amp;pid=95f0e0a6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6020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r="-165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1fed9e4db.bracket?vaa=1&amp;vcp=1&amp;vop=1&amp;pid=95f0e0a64&amp;color=36,64,97&amp;vpa=5&amp;vtp=1"/>
          <p:cNvSpPr/>
          <p:nvPr/>
        </p:nvSpPr>
        <p:spPr>
          <a:xfrm>
            <a:off x="6555931" y="280919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1fed9e4db.choices?vaa=1&amp;vcp=1&amp;vop=1&amp;pid=95f0e0a64&amp;color=36,64,97&amp;vtp=1&amp;bbb=1"/>
              <p:cNvSpPr/>
              <p:nvPr/>
            </p:nvSpPr>
            <p:spPr>
              <a:xfrm>
                <a:off x="539496" y="3149046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96540" algn="l"/>
                    <a:tab pos="5656580" algn="l"/>
                    <a:tab pos="84404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1fed9e4db.choices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9046"/>
                <a:ext cx="11109960" cy="536131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8_1#1fed9e4db?vaa=1&amp;vcp=1&amp;vop=1&amp;pid=95f0e0a64&amp;color=36,64,97&amp;vtp=1&amp;bbb=1"/>
              <p:cNvSpPr/>
              <p:nvPr/>
            </p:nvSpPr>
            <p:spPr>
              <a:xfrm>
                <a:off x="539496" y="3692543"/>
                <a:ext cx="11109960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8_1#1fed9e4db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2543"/>
                <a:ext cx="11109960" cy="965200"/>
              </a:xfrm>
              <a:prstGeom prst="rect">
                <a:avLst/>
              </a:prstGeom>
              <a:blipFill>
                <a:blip r:embed="rId5"/>
                <a:stretch>
                  <a:fillRect l="-1317" b="-4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1aca986?vcp=1&amp;pid=efde4ad0b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1_1#1383c12c8?vcp=1&amp;vop=1&amp;pid=c81aca986&amp;color=36,64,97&amp;vtp=1&amp;bbb=1&amp;hb=1"/>
              <p:cNvSpPr/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[湖北部分学校2024高二期末]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PM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PC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1_1#1383c12c8?vcp=1&amp;vop=1&amp;pid=c81aca98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21_2#1383c12c8?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2530372"/>
            <a:ext cx="174650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2_1#1383c12c8?vcp=1&amp;vop=1&amp;pid=c81aca986&amp;color=36,64,97&amp;mp=1&amp;vtp=1&amp;bt=1&amp;bbb=1"/>
              <p:cNvSpPr/>
              <p:nvPr/>
            </p:nvSpPr>
            <p:spPr>
              <a:xfrm>
                <a:off x="539496" y="105338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2_1#1383c12c8?vcp=1&amp;vop=1&amp;pid=c81aca986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3387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22_2#1383c12c8?htil=2&amp;vcp=1&amp;vop=1&amp;pid=c81aca986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6214" y="1958516"/>
            <a:ext cx="2276856" cy="280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2_3#1383c12c8?htil=2&amp;vcp=1&amp;vop=1&amp;pid=c81aca986&amp;color=36,64,97&amp;vtp=1&amp;bbb=1&amp;hb=1&amp;hs=1"/>
              <p:cNvSpPr/>
              <p:nvPr/>
            </p:nvSpPr>
            <p:spPr>
              <a:xfrm>
                <a:off x="539496" y="1831516"/>
                <a:ext cx="8705088" cy="3002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轴，建立如图所示的空间直角坐标系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轴//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=(2,−2,−2)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=(0,−2,−2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2_3#1383c12c8?htil=2&amp;vcp=1&amp;vop=1&amp;pid=c81aca98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1516"/>
                <a:ext cx="8705088" cy="3002471"/>
              </a:xfrm>
              <a:prstGeom prst="rect">
                <a:avLst/>
              </a:prstGeom>
              <a:blipFill>
                <a:blip r:embed="rId5"/>
                <a:stretch>
                  <a:fillRect l="-1681" r="-840" b="-26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2_3#1383c12c8?htil=2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AC1A4418-29CE-93A9-45B8-95083BEEC91E}"/>
                  </a:ext>
                </a:extLst>
              </p:cNvPr>
              <p:cNvSpPr/>
              <p:nvPr/>
            </p:nvSpPr>
            <p:spPr>
              <a:xfrm>
                <a:off x="539995" y="4822050"/>
                <a:ext cx="11112011" cy="1100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2_3#1383c12c8?htil=2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AC1A4418-29CE-93A9-45B8-95083BEEC9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822050"/>
                <a:ext cx="11112011" cy="1100138"/>
              </a:xfrm>
              <a:prstGeom prst="rect">
                <a:avLst/>
              </a:prstGeom>
              <a:blipFill>
                <a:blip r:embed="rId6"/>
                <a:stretch>
                  <a:fillRect l="-1317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2_4#1383c12c8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8D6F37A8-E319-63D7-AE26-9ABC579052AB}"/>
                  </a:ext>
                </a:extLst>
              </p:cNvPr>
              <p:cNvSpPr/>
              <p:nvPr/>
            </p:nvSpPr>
            <p:spPr>
              <a:xfrm>
                <a:off x="539496" y="2680321"/>
                <a:ext cx="11109960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2_4#1383c12c8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8D6F37A8-E319-63D7-AE26-9ABC579052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0321"/>
                <a:ext cx="11109960" cy="1684338"/>
              </a:xfrm>
              <a:prstGeom prst="rect">
                <a:avLst/>
              </a:prstGeom>
              <a:blipFill>
                <a:blip r:embed="rId2"/>
                <a:stretch>
                  <a:fillRect l="-1317" b="-4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629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3_1#541cd495f?htil=3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3364" y="2727756"/>
            <a:ext cx="3136392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3_2#541cd495f?htil=3&amp;vcp=1&amp;vop=1&amp;pid=c81aca986&amp;color=36,64,97&amp;vtp=1&amp;bt=1&amp;bbb=1&amp;hb=1"/>
              <p:cNvSpPr/>
              <p:nvPr/>
            </p:nvSpPr>
            <p:spPr>
              <a:xfrm>
                <a:off x="539496" y="2663748"/>
                <a:ext cx="7845552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在如图所示的几何体中，四边形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的中点.求证：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3_2#541cd495f?htil=3&amp;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3748"/>
                <a:ext cx="7845552" cy="1230059"/>
              </a:xfrm>
              <a:prstGeom prst="rect">
                <a:avLst/>
              </a:prstGeom>
              <a:blipFill>
                <a:blip r:embed="rId4"/>
                <a:stretch>
                  <a:fillRect l="-1865" b="-108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24_1#541cd495f?iti=1&amp;htil=4&amp;vcp=1&amp;vop=1&amp;pid=c81aca986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0549" y="1062690"/>
            <a:ext cx="3072384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AN.24_2#541cd495f?iti=1&amp;htil=4&amp;vcp=1&amp;vop=1&amp;pid=c81aca986&amp;color=36,64,97&amp;vtp=1&amp;bbb=1"/>
          <p:cNvSpPr/>
          <p:nvPr/>
        </p:nvSpPr>
        <p:spPr>
          <a:xfrm>
            <a:off x="9701947" y="2893904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4_3#541cd495f?htil=4&amp;vcp=1&amp;vop=1&amp;pid=c81aca986&amp;color=36,64,97&amp;vtp=1&amp;bt=1&amp;bbb=1&amp;hb=1&amp;hs=1"/>
              <p:cNvSpPr/>
              <p:nvPr/>
            </p:nvSpPr>
            <p:spPr>
              <a:xfrm>
                <a:off x="539496" y="998682"/>
                <a:ext cx="7900416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轴建立如图①所示的空间直角坐标系.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4_3#541cd495f?htil=4&amp;vcp=1&amp;vop=1&amp;pid=c81aca986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8682"/>
                <a:ext cx="7900416" cy="773240"/>
              </a:xfrm>
              <a:prstGeom prst="rect">
                <a:avLst/>
              </a:prstGeom>
              <a:blipFill>
                <a:blip r:embed="rId4"/>
                <a:stretch>
                  <a:fillRect l="-1852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4_4#541cd495f?htil=4&amp;vcp=1&amp;vop=1&amp;pid=c81aca986&amp;color=36,64,97&amp;vtp=1&amp;bbb=1&amp;hb=1&amp;hs=1"/>
              <p:cNvSpPr/>
              <p:nvPr/>
            </p:nvSpPr>
            <p:spPr>
              <a:xfrm>
                <a:off x="539496" y="1776811"/>
                <a:ext cx="7900416" cy="13733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=(3,−2,0)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24_4#541cd495f?htil=4&amp;vcp=1&amp;vop=1&amp;pid=c81aca98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6811"/>
                <a:ext cx="7900416" cy="1373378"/>
              </a:xfrm>
              <a:prstGeom prst="rect">
                <a:avLst/>
              </a:prstGeom>
              <a:blipFill>
                <a:blip r:embed="rId5"/>
                <a:stretch>
                  <a:fillRect l="-1080" b="-57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4_4#541cd495f?htil=4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5FE19C90-0023-241E-765D-6E0D1FF5C3A3}"/>
                  </a:ext>
                </a:extLst>
              </p:cNvPr>
              <p:cNvSpPr/>
              <p:nvPr/>
            </p:nvSpPr>
            <p:spPr>
              <a:xfrm>
                <a:off x="539995" y="3150189"/>
                <a:ext cx="11112011" cy="2662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=(2,3,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=3−3=0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5_AN.24_4#541cd495f?htil=4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5FE19C90-0023-241E-765D-6E0D1FF5C3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150189"/>
                <a:ext cx="11112011" cy="2662555"/>
              </a:xfrm>
              <a:prstGeom prst="rect">
                <a:avLst/>
              </a:prstGeom>
              <a:blipFill>
                <a:blip r:embed="rId6"/>
                <a:stretch>
                  <a:fillRect l="-1317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4_5#541cd495f?vcp=1&amp;vop=1&amp;pid=c81aca986&amp;color=36,64,97&amp;vtp=1&amp;bt=1&amp;bbb=1"/>
              <p:cNvSpPr/>
              <p:nvPr/>
            </p:nvSpPr>
            <p:spPr>
              <a:xfrm>
                <a:off x="539496" y="95045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,同方法一建立空间直角坐标系，如图②所示，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4_5#541cd495f?vcp=1&amp;vop=1&amp;pid=c81aca98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5045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24_6#541cd495f?iti=2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320" y="1451089"/>
            <a:ext cx="2496312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AN.24_7#541cd495f?iti=2&amp;vcp=1&amp;vop=1&amp;pid=c81aca986&amp;color=36,64,97&amp;vtp=1&amp;bbb=1"/>
          <p:cNvSpPr/>
          <p:nvPr/>
        </p:nvSpPr>
        <p:spPr>
          <a:xfrm>
            <a:off x="5839682" y="2931401"/>
            <a:ext cx="509587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4_8#541cd495f?vcp=1&amp;vop=1&amp;pid=c81aca986&amp;color=36,64,97&amp;vtp=1&amp;bbb=1&amp;hb=1"/>
              <p:cNvSpPr/>
              <p:nvPr/>
            </p:nvSpPr>
            <p:spPr>
              <a:xfrm>
                <a:off x="539496" y="3305289"/>
                <a:ext cx="11109960" cy="275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,如图②,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5_AN.24_8#541cd495f?vcp=1&amp;vop=1&amp;pid=c81aca98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5289"/>
                <a:ext cx="11109960" cy="2755900"/>
              </a:xfrm>
              <a:prstGeom prst="rect">
                <a:avLst/>
              </a:prstGeom>
              <a:blipFill>
                <a:blip r:embed="rId5"/>
                <a:stretch>
                  <a:fillRect l="-1317" b="-13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4_8#541cd495f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8787F2F5-6BD1-DF19-6223-A49760C70019}"/>
                  </a:ext>
                </a:extLst>
              </p:cNvPr>
              <p:cNvSpPr/>
              <p:nvPr/>
            </p:nvSpPr>
            <p:spPr>
              <a:xfrm>
                <a:off x="539496" y="2824530"/>
                <a:ext cx="11109960" cy="1290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𝐹𝐸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𝐹𝐷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4_8#541cd495f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8787F2F5-6BD1-DF19-6223-A49760C700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4530"/>
                <a:ext cx="11109960" cy="1290955"/>
              </a:xfrm>
              <a:prstGeom prst="rect">
                <a:avLst/>
              </a:prstGeom>
              <a:blipFill>
                <a:blip r:embed="rId2"/>
                <a:stretch>
                  <a:fillRect l="-768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9618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5_1#6a769e0e9?htil=5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1012" y="2412288"/>
            <a:ext cx="2459736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5_2#6a769e0e9?htil=5&amp;vcp=1&amp;vop=1&amp;pid=c81aca986&amp;color=36,64,97&amp;vtp=1&amp;bt=1&amp;bbb=1&amp;hb=1"/>
              <p:cNvSpPr/>
              <p:nvPr/>
            </p:nvSpPr>
            <p:spPr>
              <a:xfrm>
                <a:off x="539496" y="2348280"/>
                <a:ext cx="8522208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分别是该正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方体六个面的中心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，证明：平面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5_2#6a769e0e9?htil=5&amp;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280"/>
                <a:ext cx="8522208" cy="773240"/>
              </a:xfrm>
              <a:prstGeom prst="rect">
                <a:avLst/>
              </a:prstGeom>
              <a:blipFill>
                <a:blip r:embed="rId4"/>
                <a:stretch>
                  <a:fillRect l="-17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26_1#6a769e0e9?htil=6&amp;vcp=1&amp;vop=1&amp;pid=c81aca986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6407" y="1146289"/>
            <a:ext cx="2459736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2#6a769e0e9?htil=6&amp;vcp=1&amp;vop=1&amp;pid=c81aca986&amp;color=36,64,97&amp;vtp=1&amp;bt=1&amp;bbb=1&amp;hb=1&amp;hs=1"/>
              <p:cNvSpPr/>
              <p:nvPr/>
            </p:nvSpPr>
            <p:spPr>
              <a:xfrm>
                <a:off x="539496" y="1082281"/>
                <a:ext cx="8522208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【证明】方法一：如图所示，建立空间直角坐标系，不妨设该正方体的棱长为2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(2,1,1)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(1,1,2)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26_2#6a769e0e9?htil=6&amp;vcp=1&amp;vop=1&amp;pid=c81aca986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82281"/>
                <a:ext cx="8522208" cy="773240"/>
              </a:xfrm>
              <a:prstGeom prst="rect">
                <a:avLst/>
              </a:prstGeom>
              <a:blipFill>
                <a:blip r:embed="rId4"/>
                <a:stretch>
                  <a:fillRect l="-17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6_3#6a769e0e9?htil=6&amp;vcp=1&amp;vop=1&amp;pid=c81aca986&amp;color=36,64,97&amp;vtp=1&amp;bbb=1&amp;hb=1&amp;hs=1"/>
              <p:cNvSpPr/>
              <p:nvPr/>
            </p:nvSpPr>
            <p:spPr>
              <a:xfrm>
                <a:off x="539496" y="1860410"/>
                <a:ext cx="8522208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的法向量.</a:t>
                </a:r>
                <a:endParaRPr lang="en-US" altLang="zh-CN" sz="1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𝐸𝐺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5_AN.26_3#6a769e0e9?htil=6&amp;vcp=1&amp;vop=1&amp;pid=c81aca98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0410"/>
                <a:ext cx="8522208" cy="1854200"/>
              </a:xfrm>
              <a:prstGeom prst="rect">
                <a:avLst/>
              </a:prstGeom>
              <a:blipFill>
                <a:blip r:embed="rId5"/>
                <a:stretch>
                  <a:fillRect l="-1717" b="-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6_3#6a769e0e9?htil=6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15B0B8B2-A063-F7BB-FFBA-42EC6F083ED3}"/>
                  </a:ext>
                </a:extLst>
              </p:cNvPr>
              <p:cNvSpPr/>
              <p:nvPr/>
            </p:nvSpPr>
            <p:spPr>
              <a:xfrm>
                <a:off x="539995" y="3699370"/>
                <a:ext cx="11112011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𝐻𝑀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𝐻𝑁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00" dirty="0"/>
              </a:p>
            </p:txBody>
          </p:sp>
        </mc:Choice>
        <mc:Fallback>
          <p:sp>
            <p:nvSpPr>
              <p:cNvPr id="5" name="QO_5_AN.26_3#6a769e0e9?htil=6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15B0B8B2-A063-F7BB-FFBA-42EC6F083E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699370"/>
                <a:ext cx="11112011" cy="2222500"/>
              </a:xfrm>
              <a:prstGeom prst="rect">
                <a:avLst/>
              </a:prstGeom>
              <a:blipFill>
                <a:blip r:embed="rId6"/>
                <a:stretch>
                  <a:fillRect l="-1317" b="-41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6_3#6a769e0e9?htil=6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DF67A121-0F68-B122-66F2-6ADD02C949CE}"/>
                  </a:ext>
                </a:extLst>
              </p:cNvPr>
              <p:cNvSpPr/>
              <p:nvPr/>
            </p:nvSpPr>
            <p:spPr>
              <a:xfrm>
                <a:off x="539496" y="1756523"/>
                <a:ext cx="11112011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：由方法一可得，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:由方法一可得，平面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=0−1+1=0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𝐻𝑀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=−1+0+1=0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26_3#6a769e0e9?htil=6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DF67A121-0F68-B122-66F2-6ADD02C949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6523"/>
                <a:ext cx="11112011" cy="3284855"/>
              </a:xfrm>
              <a:prstGeom prst="rect">
                <a:avLst/>
              </a:prstGeom>
              <a:blipFill>
                <a:blip r:embed="rId2"/>
                <a:stretch>
                  <a:fillRect l="-1317" r="-329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057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e96e25b4d?vcp=1&amp;vop=1&amp;pid=c81aca986&amp;color=36,64,97&amp;vtp=1&amp;bt=1&amp;bbb=1&amp;hb=1"/>
              <p:cNvSpPr/>
              <p:nvPr/>
            </p:nvSpPr>
            <p:spPr>
              <a:xfrm>
                <a:off x="539496" y="1750618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分别在面对角线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上，并且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7_1#e96e25b4d?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0618"/>
                <a:ext cx="11109960" cy="938340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7_2#e96e25b4d?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2822879"/>
            <a:ext cx="2459736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8_1#e96e25b4d?vcp=1&amp;vop=1&amp;pid=c81aca986&amp;color=36,64,97&amp;vtp=1&amp;bt=1&amp;bbb=1"/>
              <p:cNvSpPr/>
              <p:nvPr/>
            </p:nvSpPr>
            <p:spPr>
              <a:xfrm>
                <a:off x="539496" y="116559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轴建立空间直角坐标系，如图所示.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8_1#e96e25b4d?vcp=1&amp;vop=1&amp;pid=c81aca98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559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28_2#e96e25b4d?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9472" y="1666226"/>
            <a:ext cx="2350008" cy="26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8_3#e96e25b4d?vcp=1&amp;vop=1&amp;pid=c81aca986&amp;color=36,64,97&amp;vtp=1&amp;bbb=1&amp;hb=1"/>
              <p:cNvSpPr/>
              <p:nvPr/>
            </p:nvSpPr>
            <p:spPr>
              <a:xfrm>
                <a:off x="539496" y="4409426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设该正方体的棱长为1，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′=(−1,0,1)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=(−1,−1,0)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5_AN.28_3#e96e25b4d?vcp=1&amp;vop=1&amp;pid=c81aca98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09426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b="-72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8_3#e96e25b4d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7C0BEBB8-1C02-BC8B-F811-F5439B7C51DC}"/>
                  </a:ext>
                </a:extLst>
              </p:cNvPr>
              <p:cNvSpPr/>
              <p:nvPr/>
            </p:nvSpPr>
            <p:spPr>
              <a:xfrm>
                <a:off x="539496" y="2066467"/>
                <a:ext cx="11109960" cy="2750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8_3#e96e25b4d?vcp=1&amp;vop=1&amp;pid=c81aca986&amp;color=36,64,97&amp;vtp=1&amp;bbb=1&amp;hb=1">
                <a:extLst>
                  <a:ext uri="{FF2B5EF4-FFF2-40B4-BE49-F238E27FC236}">
                    <a16:creationId xmlns:a16="http://schemas.microsoft.com/office/drawing/2014/main" id="{7C0BEBB8-1C02-BC8B-F811-F5439B7C51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6467"/>
                <a:ext cx="11109960" cy="2750947"/>
              </a:xfrm>
              <a:prstGeom prst="rect">
                <a:avLst/>
              </a:prstGeom>
              <a:blipFill>
                <a:blip r:embed="rId2"/>
                <a:stretch>
                  <a:fillRect l="-1317" b="-5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628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9_1#e73f057b7?htil=7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6119" y="2256840"/>
            <a:ext cx="2029968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9_2#e73f057b7?htil=7&amp;vcp=1&amp;vop=1&amp;pid=c81aca986&amp;color=36,64,97&amp;vtp=1&amp;bt=1&amp;bbb=1&amp;hb=1"/>
              <p:cNvSpPr/>
              <p:nvPr/>
            </p:nvSpPr>
            <p:spPr>
              <a:xfrm>
                <a:off x="539496" y="2192832"/>
                <a:ext cx="8951976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如图，在多面体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为矩形，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的中点，求证：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9_2#e73f057b7?htil=7&amp;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92832"/>
                <a:ext cx="8951976" cy="838200"/>
              </a:xfrm>
              <a:prstGeom prst="rect">
                <a:avLst/>
              </a:prstGeom>
              <a:blipFill>
                <a:blip r:embed="rId4"/>
                <a:stretch>
                  <a:fillRect l="-1635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30_1#e73f057b7?htil=8&amp;vcp=1&amp;vop=1&amp;pid=c81aca986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9804" y="1066278"/>
            <a:ext cx="1975104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2#e73f057b7?htil=8&amp;vcp=1&amp;vop=1&amp;pid=c81aca986&amp;color=36,64,97&amp;vtp=1&amp;bt=1&amp;bbb=1&amp;hb=1&amp;hs=1"/>
              <p:cNvSpPr/>
              <p:nvPr/>
            </p:nvSpPr>
            <p:spPr>
              <a:xfrm>
                <a:off x="539496" y="1002270"/>
                <a:ext cx="9006840" cy="1299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【证明】方法一：由题可知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30_2#e73f057b7?htil=8&amp;vcp=1&amp;vop=1&amp;pid=c81aca986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02270"/>
                <a:ext cx="9006840" cy="1299909"/>
              </a:xfrm>
              <a:prstGeom prst="rect">
                <a:avLst/>
              </a:prstGeom>
              <a:blipFill>
                <a:blip r:embed="rId4"/>
                <a:stretch>
                  <a:fillRect l="-1625" r="-203" b="-6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0_3#e73f057b7?htil=8&amp;vcp=1&amp;vop=1&amp;pid=c81aca986&amp;color=36,64,97&amp;vtp=1&amp;bbb=1&amp;hb=1&amp;hs=1"/>
              <p:cNvSpPr/>
              <p:nvPr/>
            </p:nvSpPr>
            <p:spPr>
              <a:xfrm>
                <a:off x="539496" y="2306814"/>
                <a:ext cx="9006840" cy="186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30_3#e73f057b7?htil=8&amp;vcp=1&amp;vop=1&amp;pid=c81aca986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6814"/>
                <a:ext cx="9006840" cy="1866900"/>
              </a:xfrm>
              <a:prstGeom prst="rect">
                <a:avLst/>
              </a:prstGeom>
              <a:blipFill>
                <a:blip r:embed="rId5"/>
                <a:stretch>
                  <a:fillRect l="-1625" b="-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0_3#e73f057b7?htil=8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25FA353D-7686-5858-2610-83A8DA01AAFA}"/>
                  </a:ext>
                </a:extLst>
              </p:cNvPr>
              <p:cNvSpPr/>
              <p:nvPr/>
            </p:nvSpPr>
            <p:spPr>
              <a:xfrm>
                <a:off x="539995" y="4162285"/>
                <a:ext cx="11112011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：由方法一，可得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5_AN.30_3#e73f057b7?htil=8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25FA353D-7686-5858-2610-83A8DA01AA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162285"/>
                <a:ext cx="11112011" cy="1739900"/>
              </a:xfrm>
              <a:prstGeom prst="rect">
                <a:avLst/>
              </a:prstGeom>
              <a:blipFill>
                <a:blip r:embed="rId6"/>
                <a:stretch>
                  <a:fillRect l="-1317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0_3#e73f057b7?htil=8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A59BCE94-BBEB-A6EB-9454-986993C95D88}"/>
                  </a:ext>
                </a:extLst>
              </p:cNvPr>
              <p:cNvSpPr/>
              <p:nvPr/>
            </p:nvSpPr>
            <p:spPr>
              <a:xfrm>
                <a:off x="539995" y="2234615"/>
                <a:ext cx="11112011" cy="2510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=−1+0+0+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30_3#e73f057b7?htil=8&amp;vcp=1&amp;vop=1&amp;pid=c81aca986&amp;color=36,64,97&amp;vtp=1&amp;bbb=1&amp;hb=1&amp;hs=1">
                <a:extLst>
                  <a:ext uri="{FF2B5EF4-FFF2-40B4-BE49-F238E27FC236}">
                    <a16:creationId xmlns:a16="http://schemas.microsoft.com/office/drawing/2014/main" id="{A59BCE94-BBEB-A6EB-9454-986993C95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234615"/>
                <a:ext cx="11112011" cy="2510155"/>
              </a:xfrm>
              <a:prstGeom prst="rect">
                <a:avLst/>
              </a:prstGeom>
              <a:blipFill>
                <a:blip r:embed="rId2"/>
                <a:stretch>
                  <a:fillRect l="-1317" b="-5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854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1_1#71cb98f82?htil=9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2493" y="2270556"/>
            <a:ext cx="2331720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1_2#71cb98f82?htil=9&amp;vcp=1&amp;vop=1&amp;pid=c81aca986&amp;color=36,64,97&amp;vtp=1&amp;bt=1&amp;bbb=1&amp;hb=1"/>
              <p:cNvSpPr/>
              <p:nvPr/>
            </p:nvSpPr>
            <p:spPr>
              <a:xfrm>
                <a:off x="539496" y="2206548"/>
                <a:ext cx="864108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的中点，已知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1_2#71cb98f82?htil=9&amp;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6548"/>
                <a:ext cx="8641080" cy="773240"/>
              </a:xfrm>
              <a:prstGeom prst="rect">
                <a:avLst/>
              </a:prstGeom>
              <a:blipFill>
                <a:blip r:embed="rId4"/>
                <a:stretch>
                  <a:fillRect l="-1694" r="-776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2_1#8cafe368d?htil=9&amp;vcp=1&amp;vop=1&amp;pid=71cb98f82&amp;color=36,64,97&amp;vtp=1&amp;bbb=1"/>
              <p:cNvSpPr/>
              <p:nvPr/>
            </p:nvSpPr>
            <p:spPr>
              <a:xfrm>
                <a:off x="539496" y="3026650"/>
                <a:ext cx="864108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2_1#8cafe368d?htil=9&amp;vcp=1&amp;vop=1&amp;pid=71cb98f8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26650"/>
                <a:ext cx="8641080" cy="363665"/>
              </a:xfrm>
              <a:prstGeom prst="rect">
                <a:avLst/>
              </a:prstGeom>
              <a:blipFill>
                <a:blip r:embed="rId5"/>
                <a:stretch>
                  <a:fillRect l="-169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33_1#8cafe368d?htil=10&amp;vcp=1&amp;vop=1&amp;pid=71cb98f82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9389" y="2275128"/>
            <a:ext cx="2276856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3_2#8cafe368d?htil=10&amp;vcp=1&amp;vop=1&amp;pid=71cb98f82&amp;color=36,64,97&amp;vtp=1&amp;bt=1&amp;bbb=1&amp;hb=1"/>
              <p:cNvSpPr/>
              <p:nvPr/>
            </p:nvSpPr>
            <p:spPr>
              <a:xfrm>
                <a:off x="539496" y="2211120"/>
                <a:ext cx="8705088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标系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33_2#8cafe368d?htil=10&amp;vcp=1&amp;vop=1&amp;pid=71cb98f8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1120"/>
                <a:ext cx="8705088" cy="1192340"/>
              </a:xfrm>
              <a:prstGeom prst="rect">
                <a:avLst/>
              </a:prstGeom>
              <a:blipFill>
                <a:blip r:embed="rId4"/>
                <a:stretch>
                  <a:fillRect l="-1681" r="-91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3_3#8cafe368d?htil=10&amp;vcp=1&amp;vop=1&amp;pid=71cb98f82&amp;color=36,64,97&amp;vtp=1&amp;bbb=1&amp;hb=1"/>
              <p:cNvSpPr/>
              <p:nvPr/>
            </p:nvSpPr>
            <p:spPr>
              <a:xfrm>
                <a:off x="539496" y="3414064"/>
                <a:ext cx="8705088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=(0,2,−2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=1×0+1×2+1×(−2)=0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3_3#8cafe368d?htil=10&amp;vcp=1&amp;vop=1&amp;pid=71cb98f8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4064"/>
                <a:ext cx="8705088" cy="1293940"/>
              </a:xfrm>
              <a:prstGeom prst="rect">
                <a:avLst/>
              </a:prstGeom>
              <a:blipFill>
                <a:blip r:embed="rId5"/>
                <a:stretch>
                  <a:fillRect l="-1681" r="-630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4_1#854143e3a?vcp=1&amp;vop=1&amp;pid=71cb98f82&amp;color=36,64,97&amp;vtp=1&amp;bt=1&amp;bbb=1"/>
              <p:cNvSpPr/>
              <p:nvPr/>
            </p:nvSpPr>
            <p:spPr>
              <a:xfrm>
                <a:off x="539496" y="115476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（2）求证：平面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4_1#854143e3a?vcp=1&amp;vop=1&amp;pid=71cb98f8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5476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5_1#854143e3a?vcp=1&amp;vop=1&amp;pid=71cb98f82&amp;color=36,64,97&amp;vtp=1&amp;bbb=1"/>
              <p:cNvSpPr/>
              <p:nvPr/>
            </p:nvSpPr>
            <p:spPr>
              <a:xfrm>
                <a:off x="539496" y="1515700"/>
                <a:ext cx="11109960" cy="4341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是正方形，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=(−2,2,0).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=(2,0,−2)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=1×(−2)+1×2+1×0=0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5_1#854143e3a?vcp=1&amp;vop=1&amp;pid=71cb98f8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15700"/>
                <a:ext cx="11109960" cy="4341559"/>
              </a:xfrm>
              <a:prstGeom prst="rect">
                <a:avLst/>
              </a:prstGeom>
              <a:blipFill>
                <a:blip r:embed="rId4"/>
                <a:stretch>
                  <a:fillRect l="-1317" b="-32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06f196b4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06f196b4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f06f196b4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6_1#a33e6b940?htil=11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7000" y="2119680"/>
            <a:ext cx="1344168" cy="289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6_2#a33e6b940?htil=11&amp;vcp=1&amp;vop=1&amp;pid=c81aca986&amp;color=36,64,97&amp;vtp=1&amp;bt=1&amp;bbb=1&amp;hb=1"/>
              <p:cNvSpPr/>
              <p:nvPr/>
            </p:nvSpPr>
            <p:spPr>
              <a:xfrm>
                <a:off x="539496" y="2055672"/>
                <a:ext cx="9637776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[河南南阳2025高二月考]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上的动点，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请问线段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上是否存在点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？若存在，求出实数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的值；若不存在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说明理由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6_2#a33e6b940?htil=11&amp;vcp=1&amp;vop=1&amp;pid=c81aca98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5672"/>
                <a:ext cx="9637776" cy="1611440"/>
              </a:xfrm>
              <a:prstGeom prst="rect">
                <a:avLst/>
              </a:prstGeom>
              <a:blipFill>
                <a:blip r:embed="rId4"/>
                <a:stretch>
                  <a:fillRect l="-1518" r="-366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37_1#a33e6b940?htil=12&amp;vcp=1&amp;vop=1&amp;pid=c81aca98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5779" y="892009"/>
            <a:ext cx="1325880" cy="26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7_2#a33e6b940?htil=12&amp;vcp=1&amp;vop=1&amp;pid=c81aca986&amp;color=36,64,97&amp;vtp=1&amp;bt=1&amp;bbb=1"/>
              <p:cNvSpPr/>
              <p:nvPr/>
            </p:nvSpPr>
            <p:spPr>
              <a:xfrm>
                <a:off x="539496" y="828000"/>
                <a:ext cx="9656064" cy="706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轴建立空间直角坐标系，如图所示.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7_2#a33e6b940?htil=12&amp;vcp=1&amp;vop=1&amp;pid=c81aca98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9656064" cy="706565"/>
              </a:xfrm>
              <a:prstGeom prst="rect">
                <a:avLst/>
              </a:prstGeom>
              <a:blipFill>
                <a:blip r:embed="rId4"/>
                <a:stretch>
                  <a:fillRect l="-1515" t="-1724" b="-18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7_3#a33e6b940?htil=12&amp;vcp=1&amp;vop=1&amp;pid=c81aca986&amp;color=36,64,97&amp;vtp=1&amp;bbb=1"/>
              <p:cNvSpPr/>
              <p:nvPr/>
            </p:nvSpPr>
            <p:spPr>
              <a:xfrm>
                <a:off x="539496" y="1538376"/>
                <a:ext cx="9656064" cy="457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𝐴𝑃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𝐴𝑃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𝑄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−1−(1−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以线段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7_3#a33e6b940?htil=12&amp;vcp=1&amp;vop=1&amp;pid=c81aca98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8376"/>
                <a:ext cx="9656064" cy="4577144"/>
              </a:xfrm>
              <a:prstGeom prst="rect">
                <a:avLst/>
              </a:prstGeom>
              <a:blipFill>
                <a:blip r:embed="rId5"/>
                <a:stretch>
                  <a:fillRect l="-1515" b="-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fde4ad0b.fixed?vcp=1&amp;pid=f06f196b4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efde4ad0b.fixed?vcp=1&amp;pid=f06f196b4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6.3.1</a:t>
            </a:r>
            <a:endParaRPr lang="en-US" altLang="zh-CN" sz="5400" dirty="0"/>
          </a:p>
        </p:txBody>
      </p:sp>
      <p:sp>
        <p:nvSpPr>
          <p:cNvPr id="4" name="C_3#efde4ad0b.fixed?vcp=1&amp;pid=f06f196b4&amp;color=61,88,159&amp;vtp=1&amp;bbb=1&amp;hb=1"/>
          <p:cNvSpPr/>
          <p:nvPr/>
        </p:nvSpPr>
        <p:spPr>
          <a:xfrm>
            <a:off x="4315968" y="1874520"/>
            <a:ext cx="7671816" cy="1801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直线的方向向量与平面的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法向量</a:t>
            </a:r>
            <a:endParaRPr lang="en-US" altLang="zh-CN" sz="5400" dirty="0"/>
          </a:p>
        </p:txBody>
      </p:sp>
      <p:pic>
        <p:nvPicPr>
          <p:cNvPr id="5" name="C_3#efde4ad0b.fixed?vcp=1&amp;pid=f06f196b4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efde4ad0b.fixed?vcp=1&amp;pid=f06f196b4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6.3.2</a:t>
            </a:r>
            <a:endParaRPr lang="en-US" altLang="zh-CN" sz="5400" dirty="0"/>
          </a:p>
        </p:txBody>
      </p:sp>
      <p:sp>
        <p:nvSpPr>
          <p:cNvPr id="7" name="C_3_BD#efde4ad0b.fixed?vcp=1&amp;pid=f06f196b4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空间线面关系的判定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5f0e0a64?vcp=1&amp;pid=efde4ad0b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7514a4009?vaa=1&amp;vcp=1&amp;vop=1&amp;pid=95f0e0a64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(−1,0,4)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(3,2,−1)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的方向向量可以表示为(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7514a4009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7514a4009.bracket?vaa=1&amp;vcp=1&amp;vop=1&amp;pid=95f0e0a64&amp;color=36,64,97&amp;vpa=1&amp;vtp=1&amp;bbb=1"/>
          <p:cNvSpPr/>
          <p:nvPr/>
        </p:nvSpPr>
        <p:spPr>
          <a:xfrm>
            <a:off x="9047163" y="1286978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7514a4009.choices?vaa=1&amp;vcp=1&amp;vop=1&amp;pid=95f0e0a64&amp;color=36,64,97&amp;vtp=1&amp;bbb=1"/>
              <p:cNvSpPr/>
              <p:nvPr/>
            </p:nvSpPr>
            <p:spPr>
              <a:xfrm>
                <a:off x="539496" y="160885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55290" algn="l"/>
                    <a:tab pos="5834380" algn="l"/>
                    <a:tab pos="85864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(−4,−2,5)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(8,4,−10)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(6,3,−7)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(−3,5,4)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7514a4009.choices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885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7514a4009?vaa=1&amp;vcp=1&amp;vop=1&amp;pid=95f0e0a64&amp;color=36,64,97&amp;vtp=1&amp;bbb=1"/>
              <p:cNvSpPr/>
              <p:nvPr/>
            </p:nvSpPr>
            <p:spPr>
              <a:xfrm>
                <a:off x="539496" y="1969476"/>
                <a:ext cx="11109960" cy="22810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(3,2,−1)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=(4,2,−5)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=(−4,−2,5)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=(8,4,−10)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(6,3,−7)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=(4,2,−5)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不共线，不满足题意；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(−3,5,4)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=(4,2,−5)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不共线，不满足题意.故选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7514a4009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9476"/>
                <a:ext cx="11109960" cy="2281047"/>
              </a:xfrm>
              <a:prstGeom prst="rect">
                <a:avLst/>
              </a:prstGeom>
              <a:blipFill>
                <a:blip r:embed="rId5"/>
                <a:stretch>
                  <a:fillRect l="-1317" b="-6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c2226baa2?vaa=1&amp;vcp=1&amp;vop=1&amp;pid=95f0e0a64&amp;color=36,64,97&amp;vtp=1&amp;bt=1&amp;bbb=1"/>
              <p:cNvSpPr/>
              <p:nvPr/>
            </p:nvSpPr>
            <p:spPr>
              <a:xfrm>
                <a:off x="539496" y="29411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的一个法向量，则下列向量中能作为平面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c2226baa2?vaa=1&amp;vcp=1&amp;vop=1&amp;pid=95f0e0a6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11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c2226baa2.bracket?vaa=1&amp;vcp=1&amp;vop=1&amp;pid=95f0e0a64&amp;color=36,64,97&amp;vpa=2&amp;vtp=1"/>
          <p:cNvSpPr/>
          <p:nvPr/>
        </p:nvSpPr>
        <p:spPr>
          <a:xfrm>
            <a:off x="10140252" y="30206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c2226baa2.choices?vaa=1&amp;vcp=1&amp;vop=1&amp;pid=95f0e0a64&amp;color=36,64,97&amp;vtp=1&amp;bbb=1"/>
              <p:cNvSpPr/>
              <p:nvPr/>
            </p:nvSpPr>
            <p:spPr>
              <a:xfrm>
                <a:off x="539496" y="335519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06065" algn="l"/>
                    <a:tab pos="5383530" algn="l"/>
                    <a:tab pos="83419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(0,−3,1)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(−2,−3,1)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c2226baa2.choices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519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c2226baa2?vaa=1&amp;vcp=1&amp;vop=1&amp;pid=95f0e0a64&amp;color=36,64,97&amp;vtp=1&amp;bbb=1"/>
              <p:cNvSpPr/>
              <p:nvPr/>
            </p:nvSpPr>
            <p:spPr>
              <a:xfrm>
                <a:off x="539496" y="375778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共线的一个向量,易知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(2,−3,1)=−(−2,3,−1)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c2226baa2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778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18a6eb1cd?vaa=1&amp;vcp=1&amp;vop=1&amp;pid=95f0e0a64&amp;color=36,64,97&amp;vtp=1&amp;bt=1&amp;bbb=1"/>
              <p:cNvSpPr/>
              <p:nvPr/>
            </p:nvSpPr>
            <p:spPr>
              <a:xfrm>
                <a:off x="539496" y="214704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的一个方向向量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=(2,−1,3)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18a6eb1cd?vaa=1&amp;vcp=1&amp;vop=1&amp;pid=95f0e0a6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704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r="-32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18a6eb1cd.bracket?vaa=1&amp;vcp=1&amp;vop=1&amp;pid=95f0e0a64&amp;color=36,64,97&amp;vpa=3&amp;vtp=1"/>
          <p:cNvSpPr/>
          <p:nvPr/>
        </p:nvSpPr>
        <p:spPr>
          <a:xfrm>
            <a:off x="10969879" y="222655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9_2#18a6eb1cd.choices?vaa=1&amp;vcp=1&amp;vop=1&amp;pid=95f0e0a64&amp;color=36,64,97&amp;vtp=1&amp;bbb=1"/>
          <p:cNvSpPr/>
          <p:nvPr/>
        </p:nvSpPr>
        <p:spPr>
          <a:xfrm>
            <a:off x="539496" y="251915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18a6eb1cd?vaa=1&amp;vcp=1&amp;vop=1&amp;pid=95f0e0a64&amp;color=36,64,97&amp;vtp=1&amp;bbb=1"/>
              <p:cNvSpPr/>
              <p:nvPr/>
            </p:nvSpPr>
            <p:spPr>
              <a:xfrm>
                <a:off x="539496" y="2883649"/>
                <a:ext cx="11109960" cy="1763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18a6eb1cd?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3649"/>
                <a:ext cx="11109960" cy="1763840"/>
              </a:xfrm>
              <a:prstGeom prst="rect">
                <a:avLst/>
              </a:prstGeom>
              <a:blipFill>
                <a:blip r:embed="rId4"/>
                <a:stretch>
                  <a:fillRect l="-1317" b="-83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3_1#4a3f53180?htil=1&amp;vaa=1&amp;vcp=1&amp;vop=1&amp;pid=95f0e0a64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9136" y="2343708"/>
            <a:ext cx="2542032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3_2#4a3f53180?htil=1&amp;vaa=1&amp;vcp=1&amp;vop=1&amp;pid=95f0e0a64&amp;color=36,64,97&amp;vtp=1&amp;bt=1&amp;bbb=1&amp;hb=1"/>
              <p:cNvSpPr/>
              <p:nvPr/>
            </p:nvSpPr>
            <p:spPr>
              <a:xfrm>
                <a:off x="539496" y="2279700"/>
                <a:ext cx="843991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4.〈要点1，2〉（多选）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在如图所示的坐标系中，几何体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为正方体，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则下列结论中正确的是(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3_2#4a3f53180?htil=1&amp;vaa=1&amp;vcp=1&amp;vop=1&amp;pid=95f0e0a6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9700"/>
                <a:ext cx="8439912" cy="770255"/>
              </a:xfrm>
              <a:prstGeom prst="rect">
                <a:avLst/>
              </a:prstGeom>
              <a:blipFill>
                <a:blip r:embed="rId4"/>
                <a:stretch>
                  <a:fillRect l="-1734" r="-419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4a3f53180.choices?htil=1&amp;vaa=1&amp;vcp=1&amp;vop=1&amp;pid=95f0e0a64&amp;color=36,64,97&amp;vtp=1&amp;bbb=1"/>
              <p:cNvSpPr/>
              <p:nvPr/>
            </p:nvSpPr>
            <p:spPr>
              <a:xfrm>
                <a:off x="539496" y="3057829"/>
                <a:ext cx="8439912" cy="16068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的一个方向向量为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的一个方向向量为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3_3#4a3f53180.choices?htil=1&amp;vaa=1&amp;vcp=1&amp;vop=1&amp;pid=95f0e0a6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7829"/>
                <a:ext cx="8439912" cy="1606804"/>
              </a:xfrm>
              <a:prstGeom prst="rect">
                <a:avLst/>
              </a:prstGeom>
              <a:blipFill>
                <a:blip r:embed="rId5"/>
                <a:stretch>
                  <a:fillRect l="-1734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4_1#4a3f53180?htil=1&amp;vaa=1&amp;vcp=1&amp;vop=1&amp;pid=95f0e0a64&amp;color=36,64,97&amp;vtp=1&amp;bbb=1&amp;hb=1&amp;hs=1">
                <a:extLst>
                  <a:ext uri="{FF2B5EF4-FFF2-40B4-BE49-F238E27FC236}">
                    <a16:creationId xmlns:a16="http://schemas.microsoft.com/office/drawing/2014/main" id="{C44F2B40-1A5E-1BCA-32DF-A1FC37785D21}"/>
                  </a:ext>
                </a:extLst>
              </p:cNvPr>
              <p:cNvSpPr/>
              <p:nvPr/>
            </p:nvSpPr>
            <p:spPr>
              <a:xfrm>
                <a:off x="539995" y="1321148"/>
                <a:ext cx="11112011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设该正方体的棱长为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4_1#4a3f53180?htil=1&amp;vaa=1&amp;vcp=1&amp;vop=1&amp;pid=95f0e0a64&amp;color=36,64,97&amp;vtp=1&amp;bbb=1&amp;hb=1&amp;hs=1">
                <a:extLst>
                  <a:ext uri="{FF2B5EF4-FFF2-40B4-BE49-F238E27FC236}">
                    <a16:creationId xmlns:a16="http://schemas.microsoft.com/office/drawing/2014/main" id="{C44F2B40-1A5E-1BCA-32DF-A1FC37785D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321148"/>
                <a:ext cx="11112011" cy="363855"/>
              </a:xfrm>
              <a:prstGeom prst="rect">
                <a:avLst/>
              </a:prstGeom>
              <a:blipFill>
                <a:blip r:embed="rId2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6_1#4a3f53180?vaa=1&amp;vcp=1&amp;vop=1&amp;pid=95f0e0a64&amp;color=36,64,97&amp;vtp=1&amp;bbb=1">
            <a:extLst>
              <a:ext uri="{FF2B5EF4-FFF2-40B4-BE49-F238E27FC236}">
                <a16:creationId xmlns:a16="http://schemas.microsoft.com/office/drawing/2014/main" id="{7E12C242-6092-F896-41AE-D60B628590BA}"/>
              </a:ext>
            </a:extLst>
          </p:cNvPr>
          <p:cNvSpPr/>
          <p:nvPr/>
        </p:nvSpPr>
        <p:spPr>
          <a:xfrm>
            <a:off x="539496" y="525183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14_1#4a3f53180?htil=1&amp;vaa=1&amp;vcp=1&amp;vop=1&amp;pid=95f0e0a64&amp;color=36,64,97&amp;vtp=1&amp;bbb=1&amp;hb=1&amp;hs=1">
                <a:extLst>
                  <a:ext uri="{FF2B5EF4-FFF2-40B4-BE49-F238E27FC236}">
                    <a16:creationId xmlns:a16="http://schemas.microsoft.com/office/drawing/2014/main" id="{A2FDE7A7-44BD-3735-0F38-C29B72F91FC4}"/>
                  </a:ext>
                </a:extLst>
              </p:cNvPr>
              <p:cNvSpPr/>
              <p:nvPr/>
            </p:nvSpPr>
            <p:spPr>
              <a:xfrm>
                <a:off x="539995" y="1695838"/>
                <a:ext cx="11112011" cy="356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选项，因为平面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即为坐标平面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，所以与向量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平行的向量均为该平面的法向量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)⋅(0,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)⋅(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,0,−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14_1#4a3f53180?htil=1&amp;vaa=1&amp;vcp=1&amp;vop=1&amp;pid=95f0e0a64&amp;color=36,64,97&amp;vtp=1&amp;bbb=1&amp;hb=1&amp;hs=1">
                <a:extLst>
                  <a:ext uri="{FF2B5EF4-FFF2-40B4-BE49-F238E27FC236}">
                    <a16:creationId xmlns:a16="http://schemas.microsoft.com/office/drawing/2014/main" id="{A2FDE7A7-44BD-3735-0F38-C29B72F91F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695838"/>
                <a:ext cx="11112011" cy="3567240"/>
              </a:xfrm>
              <a:prstGeom prst="rect">
                <a:avLst/>
              </a:prstGeom>
              <a:blipFill>
                <a:blip r:embed="rId3"/>
                <a:stretch>
                  <a:fillRect l="-1317" b="-4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2415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2841</Words>
  <Application>Microsoft Office PowerPoint</Application>
  <PresentationFormat>宽屏</PresentationFormat>
  <Paragraphs>199</Paragraphs>
  <Slides>31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8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2025-10-21T08:43:05Z</dcterms:created>
  <dcterms:modified xsi:type="dcterms:W3CDTF">2025-10-21T08:47:18Z</dcterms:modified>
  <cp:category/>
  <cp:contentStatus/>
</cp:coreProperties>
</file>